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7" r:id="rId1"/>
  </p:sldMasterIdLst>
  <p:notesMasterIdLst>
    <p:notesMasterId r:id="rId3"/>
  </p:notesMasterIdLst>
  <p:sldIdLst>
    <p:sldId id="266" r:id="rId2"/>
  </p:sldIdLst>
  <p:sldSz cx="25603200" cy="1737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506C"/>
    <a:srgbClr val="92D0A5"/>
    <a:srgbClr val="7F1B20"/>
    <a:srgbClr val="D7EDDE"/>
    <a:srgbClr val="DB312A"/>
    <a:srgbClr val="929292"/>
    <a:srgbClr val="FFE5A9"/>
    <a:srgbClr val="FFC003"/>
    <a:srgbClr val="124632"/>
    <a:srgbClr val="5BA7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7"/>
    <p:restoredTop sz="96197"/>
  </p:normalViewPr>
  <p:slideViewPr>
    <p:cSldViewPr snapToGrid="0" snapToObjects="1">
      <p:cViewPr varScale="1">
        <p:scale>
          <a:sx n="50" d="100"/>
          <a:sy n="50" d="100"/>
        </p:scale>
        <p:origin x="10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315B17-F29C-AE4C-B985-73F7E1D66902}" type="datetimeFigureOut">
              <a:rPr lang="en-US" smtClean="0"/>
              <a:t>3/4/25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5700" y="1143000"/>
            <a:ext cx="4546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38D450-0730-AF4C-99C2-74CD44FDB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24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238436" rtl="0" eaLnBrk="1" latinLnBrk="0" hangingPunct="1">
      <a:defRPr sz="2939" kern="1200">
        <a:solidFill>
          <a:schemeClr val="tx1"/>
        </a:solidFill>
        <a:latin typeface="+mn-lt"/>
        <a:ea typeface="+mn-ea"/>
        <a:cs typeface="+mn-cs"/>
      </a:defRPr>
    </a:lvl1pPr>
    <a:lvl2pPr marL="1119218" algn="l" defTabSz="2238436" rtl="0" eaLnBrk="1" latinLnBrk="0" hangingPunct="1">
      <a:defRPr sz="2939" kern="1200">
        <a:solidFill>
          <a:schemeClr val="tx1"/>
        </a:solidFill>
        <a:latin typeface="+mn-lt"/>
        <a:ea typeface="+mn-ea"/>
        <a:cs typeface="+mn-cs"/>
      </a:defRPr>
    </a:lvl2pPr>
    <a:lvl3pPr marL="2238436" algn="l" defTabSz="2238436" rtl="0" eaLnBrk="1" latinLnBrk="0" hangingPunct="1">
      <a:defRPr sz="2939" kern="1200">
        <a:solidFill>
          <a:schemeClr val="tx1"/>
        </a:solidFill>
        <a:latin typeface="+mn-lt"/>
        <a:ea typeface="+mn-ea"/>
        <a:cs typeface="+mn-cs"/>
      </a:defRPr>
    </a:lvl3pPr>
    <a:lvl4pPr marL="3357650" algn="l" defTabSz="2238436" rtl="0" eaLnBrk="1" latinLnBrk="0" hangingPunct="1">
      <a:defRPr sz="2939" kern="1200">
        <a:solidFill>
          <a:schemeClr val="tx1"/>
        </a:solidFill>
        <a:latin typeface="+mn-lt"/>
        <a:ea typeface="+mn-ea"/>
        <a:cs typeface="+mn-cs"/>
      </a:defRPr>
    </a:lvl4pPr>
    <a:lvl5pPr marL="4476868" algn="l" defTabSz="2238436" rtl="0" eaLnBrk="1" latinLnBrk="0" hangingPunct="1">
      <a:defRPr sz="2939" kern="1200">
        <a:solidFill>
          <a:schemeClr val="tx1"/>
        </a:solidFill>
        <a:latin typeface="+mn-lt"/>
        <a:ea typeface="+mn-ea"/>
        <a:cs typeface="+mn-cs"/>
      </a:defRPr>
    </a:lvl5pPr>
    <a:lvl6pPr marL="5596086" algn="l" defTabSz="2238436" rtl="0" eaLnBrk="1" latinLnBrk="0" hangingPunct="1">
      <a:defRPr sz="2939" kern="1200">
        <a:solidFill>
          <a:schemeClr val="tx1"/>
        </a:solidFill>
        <a:latin typeface="+mn-lt"/>
        <a:ea typeface="+mn-ea"/>
        <a:cs typeface="+mn-cs"/>
      </a:defRPr>
    </a:lvl6pPr>
    <a:lvl7pPr marL="6715304" algn="l" defTabSz="2238436" rtl="0" eaLnBrk="1" latinLnBrk="0" hangingPunct="1">
      <a:defRPr sz="2939" kern="1200">
        <a:solidFill>
          <a:schemeClr val="tx1"/>
        </a:solidFill>
        <a:latin typeface="+mn-lt"/>
        <a:ea typeface="+mn-ea"/>
        <a:cs typeface="+mn-cs"/>
      </a:defRPr>
    </a:lvl7pPr>
    <a:lvl8pPr marL="7834522" algn="l" defTabSz="2238436" rtl="0" eaLnBrk="1" latinLnBrk="0" hangingPunct="1">
      <a:defRPr sz="2939" kern="1200">
        <a:solidFill>
          <a:schemeClr val="tx1"/>
        </a:solidFill>
        <a:latin typeface="+mn-lt"/>
        <a:ea typeface="+mn-ea"/>
        <a:cs typeface="+mn-cs"/>
      </a:defRPr>
    </a:lvl8pPr>
    <a:lvl9pPr marL="8953736" algn="l" defTabSz="2238436" rtl="0" eaLnBrk="1" latinLnBrk="0" hangingPunct="1">
      <a:defRPr sz="293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685800"/>
            <a:ext cx="50546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5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534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0240" y="2843319"/>
            <a:ext cx="21762720" cy="6048587"/>
          </a:xfrm>
        </p:spPr>
        <p:txBody>
          <a:bodyPr anchor="b"/>
          <a:lstStyle>
            <a:lvl1pPr algn="ctr">
              <a:defRPr sz="1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9125163"/>
            <a:ext cx="19202400" cy="4194597"/>
          </a:xfrm>
        </p:spPr>
        <p:txBody>
          <a:bodyPr/>
          <a:lstStyle>
            <a:lvl1pPr marL="0" indent="0" algn="ctr">
              <a:buNone/>
              <a:defRPr sz="6080"/>
            </a:lvl1pPr>
            <a:lvl2pPr marL="1158225" indent="0" algn="ctr">
              <a:buNone/>
              <a:defRPr sz="5067"/>
            </a:lvl2pPr>
            <a:lvl3pPr marL="2316450" indent="0" algn="ctr">
              <a:buNone/>
              <a:defRPr sz="4560"/>
            </a:lvl3pPr>
            <a:lvl4pPr marL="3474674" indent="0" algn="ctr">
              <a:buNone/>
              <a:defRPr sz="4053"/>
            </a:lvl4pPr>
            <a:lvl5pPr marL="4632899" indent="0" algn="ctr">
              <a:buNone/>
              <a:defRPr sz="4053"/>
            </a:lvl5pPr>
            <a:lvl6pPr marL="5791124" indent="0" algn="ctr">
              <a:buNone/>
              <a:defRPr sz="4053"/>
            </a:lvl6pPr>
            <a:lvl7pPr marL="6949349" indent="0" algn="ctr">
              <a:buNone/>
              <a:defRPr sz="4053"/>
            </a:lvl7pPr>
            <a:lvl8pPr marL="8107573" indent="0" algn="ctr">
              <a:buNone/>
              <a:defRPr sz="4053"/>
            </a:lvl8pPr>
            <a:lvl9pPr marL="9265798" indent="0" algn="ctr">
              <a:buNone/>
              <a:defRPr sz="405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AC196-E161-644E-97FF-E616601D9FF7}" type="datetimeFigureOut">
              <a:rPr lang="en-US" smtClean="0"/>
              <a:t>3/4/25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2733E-8DDC-3447-AC5C-4C28239AC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921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AC196-E161-644E-97FF-E616601D9FF7}" type="datetimeFigureOut">
              <a:rPr lang="en-US" smtClean="0"/>
              <a:t>3/4/25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2733E-8DDC-3447-AC5C-4C28239AC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689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322291" y="924983"/>
            <a:ext cx="5520690" cy="147233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60221" y="924983"/>
            <a:ext cx="16242030" cy="147233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AC196-E161-644E-97FF-E616601D9FF7}" type="datetimeFigureOut">
              <a:rPr lang="en-US" smtClean="0"/>
              <a:t>3/4/25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2733E-8DDC-3447-AC5C-4C28239AC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890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AC196-E161-644E-97FF-E616601D9FF7}" type="datetimeFigureOut">
              <a:rPr lang="en-US" smtClean="0"/>
              <a:t>3/4/25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2733E-8DDC-3447-AC5C-4C28239AC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848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6886" y="4331340"/>
            <a:ext cx="22082760" cy="7226934"/>
          </a:xfrm>
        </p:spPr>
        <p:txBody>
          <a:bodyPr anchor="b"/>
          <a:lstStyle>
            <a:lvl1pPr>
              <a:defRPr sz="1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6886" y="11626643"/>
            <a:ext cx="22082760" cy="3800474"/>
          </a:xfrm>
        </p:spPr>
        <p:txBody>
          <a:bodyPr/>
          <a:lstStyle>
            <a:lvl1pPr marL="0" indent="0">
              <a:buNone/>
              <a:defRPr sz="6080">
                <a:solidFill>
                  <a:schemeClr val="tx1"/>
                </a:solidFill>
              </a:defRPr>
            </a:lvl1pPr>
            <a:lvl2pPr marL="1158225" indent="0">
              <a:buNone/>
              <a:defRPr sz="5067">
                <a:solidFill>
                  <a:schemeClr val="tx1">
                    <a:tint val="75000"/>
                  </a:schemeClr>
                </a:solidFill>
              </a:defRPr>
            </a:lvl2pPr>
            <a:lvl3pPr marL="2316450" indent="0">
              <a:buNone/>
              <a:defRPr sz="4560">
                <a:solidFill>
                  <a:schemeClr val="tx1">
                    <a:tint val="75000"/>
                  </a:schemeClr>
                </a:solidFill>
              </a:defRPr>
            </a:lvl3pPr>
            <a:lvl4pPr marL="3474674" indent="0">
              <a:buNone/>
              <a:defRPr sz="4053">
                <a:solidFill>
                  <a:schemeClr val="tx1">
                    <a:tint val="75000"/>
                  </a:schemeClr>
                </a:solidFill>
              </a:defRPr>
            </a:lvl4pPr>
            <a:lvl5pPr marL="4632899" indent="0">
              <a:buNone/>
              <a:defRPr sz="4053">
                <a:solidFill>
                  <a:schemeClr val="tx1">
                    <a:tint val="75000"/>
                  </a:schemeClr>
                </a:solidFill>
              </a:defRPr>
            </a:lvl5pPr>
            <a:lvl6pPr marL="5791124" indent="0">
              <a:buNone/>
              <a:defRPr sz="4053">
                <a:solidFill>
                  <a:schemeClr val="tx1">
                    <a:tint val="75000"/>
                  </a:schemeClr>
                </a:solidFill>
              </a:defRPr>
            </a:lvl6pPr>
            <a:lvl7pPr marL="6949349" indent="0">
              <a:buNone/>
              <a:defRPr sz="4053">
                <a:solidFill>
                  <a:schemeClr val="tx1">
                    <a:tint val="75000"/>
                  </a:schemeClr>
                </a:solidFill>
              </a:defRPr>
            </a:lvl7pPr>
            <a:lvl8pPr marL="8107573" indent="0">
              <a:buNone/>
              <a:defRPr sz="4053">
                <a:solidFill>
                  <a:schemeClr val="tx1">
                    <a:tint val="75000"/>
                  </a:schemeClr>
                </a:solidFill>
              </a:defRPr>
            </a:lvl8pPr>
            <a:lvl9pPr marL="9265798" indent="0">
              <a:buNone/>
              <a:defRPr sz="405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AC196-E161-644E-97FF-E616601D9FF7}" type="datetimeFigureOut">
              <a:rPr lang="en-US" smtClean="0"/>
              <a:t>3/4/25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2733E-8DDC-3447-AC5C-4C28239AC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354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60220" y="4624916"/>
            <a:ext cx="10881360" cy="110233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61620" y="4624916"/>
            <a:ext cx="10881360" cy="110233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AC196-E161-644E-97FF-E616601D9FF7}" type="datetimeFigureOut">
              <a:rPr lang="en-US" smtClean="0"/>
              <a:t>3/4/25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2733E-8DDC-3447-AC5C-4C28239AC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609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555" y="924987"/>
            <a:ext cx="22082760" cy="335809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3558" y="4258946"/>
            <a:ext cx="10831352" cy="2087244"/>
          </a:xfrm>
        </p:spPr>
        <p:txBody>
          <a:bodyPr anchor="b"/>
          <a:lstStyle>
            <a:lvl1pPr marL="0" indent="0">
              <a:buNone/>
              <a:defRPr sz="6080" b="1"/>
            </a:lvl1pPr>
            <a:lvl2pPr marL="1158225" indent="0">
              <a:buNone/>
              <a:defRPr sz="5067" b="1"/>
            </a:lvl2pPr>
            <a:lvl3pPr marL="2316450" indent="0">
              <a:buNone/>
              <a:defRPr sz="4560" b="1"/>
            </a:lvl3pPr>
            <a:lvl4pPr marL="3474674" indent="0">
              <a:buNone/>
              <a:defRPr sz="4053" b="1"/>
            </a:lvl4pPr>
            <a:lvl5pPr marL="4632899" indent="0">
              <a:buNone/>
              <a:defRPr sz="4053" b="1"/>
            </a:lvl5pPr>
            <a:lvl6pPr marL="5791124" indent="0">
              <a:buNone/>
              <a:defRPr sz="4053" b="1"/>
            </a:lvl6pPr>
            <a:lvl7pPr marL="6949349" indent="0">
              <a:buNone/>
              <a:defRPr sz="4053" b="1"/>
            </a:lvl7pPr>
            <a:lvl8pPr marL="8107573" indent="0">
              <a:buNone/>
              <a:defRPr sz="4053" b="1"/>
            </a:lvl8pPr>
            <a:lvl9pPr marL="9265798" indent="0">
              <a:buNone/>
              <a:defRPr sz="405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63558" y="6346190"/>
            <a:ext cx="10831352" cy="93342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961621" y="4258946"/>
            <a:ext cx="10884695" cy="2087244"/>
          </a:xfrm>
        </p:spPr>
        <p:txBody>
          <a:bodyPr anchor="b"/>
          <a:lstStyle>
            <a:lvl1pPr marL="0" indent="0">
              <a:buNone/>
              <a:defRPr sz="6080" b="1"/>
            </a:lvl1pPr>
            <a:lvl2pPr marL="1158225" indent="0">
              <a:buNone/>
              <a:defRPr sz="5067" b="1"/>
            </a:lvl2pPr>
            <a:lvl3pPr marL="2316450" indent="0">
              <a:buNone/>
              <a:defRPr sz="4560" b="1"/>
            </a:lvl3pPr>
            <a:lvl4pPr marL="3474674" indent="0">
              <a:buNone/>
              <a:defRPr sz="4053" b="1"/>
            </a:lvl4pPr>
            <a:lvl5pPr marL="4632899" indent="0">
              <a:buNone/>
              <a:defRPr sz="4053" b="1"/>
            </a:lvl5pPr>
            <a:lvl6pPr marL="5791124" indent="0">
              <a:buNone/>
              <a:defRPr sz="4053" b="1"/>
            </a:lvl6pPr>
            <a:lvl7pPr marL="6949349" indent="0">
              <a:buNone/>
              <a:defRPr sz="4053" b="1"/>
            </a:lvl7pPr>
            <a:lvl8pPr marL="8107573" indent="0">
              <a:buNone/>
              <a:defRPr sz="4053" b="1"/>
            </a:lvl8pPr>
            <a:lvl9pPr marL="9265798" indent="0">
              <a:buNone/>
              <a:defRPr sz="405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961621" y="6346190"/>
            <a:ext cx="10884695" cy="93342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AC196-E161-644E-97FF-E616601D9FF7}" type="datetimeFigureOut">
              <a:rPr lang="en-US" smtClean="0"/>
              <a:t>3/4/25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2733E-8DDC-3447-AC5C-4C28239AC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72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AC196-E161-644E-97FF-E616601D9FF7}" type="datetimeFigureOut">
              <a:rPr lang="en-US" smtClean="0"/>
              <a:t>3/4/25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2733E-8DDC-3447-AC5C-4C28239AC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22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AC196-E161-644E-97FF-E616601D9FF7}" type="datetimeFigureOut">
              <a:rPr lang="en-US" smtClean="0"/>
              <a:t>3/4/25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2733E-8DDC-3447-AC5C-4C28239AC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197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555" y="1158240"/>
            <a:ext cx="8257698" cy="4053840"/>
          </a:xfrm>
        </p:spPr>
        <p:txBody>
          <a:bodyPr anchor="b"/>
          <a:lstStyle>
            <a:lvl1pPr>
              <a:defRPr sz="810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84695" y="2501480"/>
            <a:ext cx="12961620" cy="12346517"/>
          </a:xfrm>
        </p:spPr>
        <p:txBody>
          <a:bodyPr/>
          <a:lstStyle>
            <a:lvl1pPr>
              <a:defRPr sz="8107"/>
            </a:lvl1pPr>
            <a:lvl2pPr>
              <a:defRPr sz="7093"/>
            </a:lvl2pPr>
            <a:lvl3pPr>
              <a:defRPr sz="6080"/>
            </a:lvl3pPr>
            <a:lvl4pPr>
              <a:defRPr sz="5067"/>
            </a:lvl4pPr>
            <a:lvl5pPr>
              <a:defRPr sz="5067"/>
            </a:lvl5pPr>
            <a:lvl6pPr>
              <a:defRPr sz="5067"/>
            </a:lvl6pPr>
            <a:lvl7pPr>
              <a:defRPr sz="5067"/>
            </a:lvl7pPr>
            <a:lvl8pPr>
              <a:defRPr sz="5067"/>
            </a:lvl8pPr>
            <a:lvl9pPr>
              <a:defRPr sz="5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3555" y="5212080"/>
            <a:ext cx="8257698" cy="9656023"/>
          </a:xfrm>
        </p:spPr>
        <p:txBody>
          <a:bodyPr/>
          <a:lstStyle>
            <a:lvl1pPr marL="0" indent="0">
              <a:buNone/>
              <a:defRPr sz="4053"/>
            </a:lvl1pPr>
            <a:lvl2pPr marL="1158225" indent="0">
              <a:buNone/>
              <a:defRPr sz="3547"/>
            </a:lvl2pPr>
            <a:lvl3pPr marL="2316450" indent="0">
              <a:buNone/>
              <a:defRPr sz="3040"/>
            </a:lvl3pPr>
            <a:lvl4pPr marL="3474674" indent="0">
              <a:buNone/>
              <a:defRPr sz="2533"/>
            </a:lvl4pPr>
            <a:lvl5pPr marL="4632899" indent="0">
              <a:buNone/>
              <a:defRPr sz="2533"/>
            </a:lvl5pPr>
            <a:lvl6pPr marL="5791124" indent="0">
              <a:buNone/>
              <a:defRPr sz="2533"/>
            </a:lvl6pPr>
            <a:lvl7pPr marL="6949349" indent="0">
              <a:buNone/>
              <a:defRPr sz="2533"/>
            </a:lvl7pPr>
            <a:lvl8pPr marL="8107573" indent="0">
              <a:buNone/>
              <a:defRPr sz="2533"/>
            </a:lvl8pPr>
            <a:lvl9pPr marL="9265798" indent="0">
              <a:buNone/>
              <a:defRPr sz="25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AC196-E161-644E-97FF-E616601D9FF7}" type="datetimeFigureOut">
              <a:rPr lang="en-US" smtClean="0"/>
              <a:t>3/4/25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2733E-8DDC-3447-AC5C-4C28239AC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991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555" y="1158240"/>
            <a:ext cx="8257698" cy="4053840"/>
          </a:xfrm>
        </p:spPr>
        <p:txBody>
          <a:bodyPr anchor="b"/>
          <a:lstStyle>
            <a:lvl1pPr>
              <a:defRPr sz="810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884695" y="2501480"/>
            <a:ext cx="12961620" cy="12346517"/>
          </a:xfrm>
        </p:spPr>
        <p:txBody>
          <a:bodyPr anchor="t"/>
          <a:lstStyle>
            <a:lvl1pPr marL="0" indent="0">
              <a:buNone/>
              <a:defRPr sz="8107"/>
            </a:lvl1pPr>
            <a:lvl2pPr marL="1158225" indent="0">
              <a:buNone/>
              <a:defRPr sz="7093"/>
            </a:lvl2pPr>
            <a:lvl3pPr marL="2316450" indent="0">
              <a:buNone/>
              <a:defRPr sz="6080"/>
            </a:lvl3pPr>
            <a:lvl4pPr marL="3474674" indent="0">
              <a:buNone/>
              <a:defRPr sz="5067"/>
            </a:lvl4pPr>
            <a:lvl5pPr marL="4632899" indent="0">
              <a:buNone/>
              <a:defRPr sz="5067"/>
            </a:lvl5pPr>
            <a:lvl6pPr marL="5791124" indent="0">
              <a:buNone/>
              <a:defRPr sz="5067"/>
            </a:lvl6pPr>
            <a:lvl7pPr marL="6949349" indent="0">
              <a:buNone/>
              <a:defRPr sz="5067"/>
            </a:lvl7pPr>
            <a:lvl8pPr marL="8107573" indent="0">
              <a:buNone/>
              <a:defRPr sz="5067"/>
            </a:lvl8pPr>
            <a:lvl9pPr marL="9265798" indent="0">
              <a:buNone/>
              <a:defRPr sz="50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3555" y="5212080"/>
            <a:ext cx="8257698" cy="9656023"/>
          </a:xfrm>
        </p:spPr>
        <p:txBody>
          <a:bodyPr/>
          <a:lstStyle>
            <a:lvl1pPr marL="0" indent="0">
              <a:buNone/>
              <a:defRPr sz="4053"/>
            </a:lvl1pPr>
            <a:lvl2pPr marL="1158225" indent="0">
              <a:buNone/>
              <a:defRPr sz="3547"/>
            </a:lvl2pPr>
            <a:lvl3pPr marL="2316450" indent="0">
              <a:buNone/>
              <a:defRPr sz="3040"/>
            </a:lvl3pPr>
            <a:lvl4pPr marL="3474674" indent="0">
              <a:buNone/>
              <a:defRPr sz="2533"/>
            </a:lvl4pPr>
            <a:lvl5pPr marL="4632899" indent="0">
              <a:buNone/>
              <a:defRPr sz="2533"/>
            </a:lvl5pPr>
            <a:lvl6pPr marL="5791124" indent="0">
              <a:buNone/>
              <a:defRPr sz="2533"/>
            </a:lvl6pPr>
            <a:lvl7pPr marL="6949349" indent="0">
              <a:buNone/>
              <a:defRPr sz="2533"/>
            </a:lvl7pPr>
            <a:lvl8pPr marL="8107573" indent="0">
              <a:buNone/>
              <a:defRPr sz="2533"/>
            </a:lvl8pPr>
            <a:lvl9pPr marL="9265798" indent="0">
              <a:buNone/>
              <a:defRPr sz="25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AC196-E161-644E-97FF-E616601D9FF7}" type="datetimeFigureOut">
              <a:rPr lang="en-US" smtClean="0"/>
              <a:t>3/4/25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2733E-8DDC-3447-AC5C-4C28239AC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657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60220" y="924987"/>
            <a:ext cx="22082760" cy="33580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0220" y="4624916"/>
            <a:ext cx="22082760" cy="11023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60220" y="16102757"/>
            <a:ext cx="5760720" cy="9249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AC196-E161-644E-97FF-E616601D9FF7}" type="datetimeFigureOut">
              <a:rPr lang="en-US" smtClean="0"/>
              <a:t>3/4/25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481060" y="16102757"/>
            <a:ext cx="8641080" cy="9249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082260" y="16102757"/>
            <a:ext cx="5760720" cy="9249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2733E-8DDC-3447-AC5C-4C28239AC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886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2316450" rtl="0" eaLnBrk="1" latinLnBrk="0" hangingPunct="1">
        <a:lnSpc>
          <a:spcPct val="90000"/>
        </a:lnSpc>
        <a:spcBef>
          <a:spcPct val="0"/>
        </a:spcBef>
        <a:buNone/>
        <a:defRPr sz="111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79112" indent="-579112" algn="l" defTabSz="2316450" rtl="0" eaLnBrk="1" latinLnBrk="0" hangingPunct="1">
        <a:lnSpc>
          <a:spcPct val="90000"/>
        </a:lnSpc>
        <a:spcBef>
          <a:spcPts val="2533"/>
        </a:spcBef>
        <a:buFont typeface="Arial" panose="020B0604020202020204" pitchFamily="34" charset="0"/>
        <a:buChar char="•"/>
        <a:defRPr sz="7093" kern="1200">
          <a:solidFill>
            <a:schemeClr val="tx1"/>
          </a:solidFill>
          <a:latin typeface="+mn-lt"/>
          <a:ea typeface="+mn-ea"/>
          <a:cs typeface="+mn-cs"/>
        </a:defRPr>
      </a:lvl1pPr>
      <a:lvl2pPr marL="1737337" indent="-579112" algn="l" defTabSz="2316450" rtl="0" eaLnBrk="1" latinLnBrk="0" hangingPunct="1">
        <a:lnSpc>
          <a:spcPct val="90000"/>
        </a:lnSpc>
        <a:spcBef>
          <a:spcPts val="1267"/>
        </a:spcBef>
        <a:buFont typeface="Arial" panose="020B0604020202020204" pitchFamily="34" charset="0"/>
        <a:buChar char="•"/>
        <a:defRPr sz="6080" kern="1200">
          <a:solidFill>
            <a:schemeClr val="tx1"/>
          </a:solidFill>
          <a:latin typeface="+mn-lt"/>
          <a:ea typeface="+mn-ea"/>
          <a:cs typeface="+mn-cs"/>
        </a:defRPr>
      </a:lvl2pPr>
      <a:lvl3pPr marL="2895562" indent="-579112" algn="l" defTabSz="2316450" rtl="0" eaLnBrk="1" latinLnBrk="0" hangingPunct="1">
        <a:lnSpc>
          <a:spcPct val="90000"/>
        </a:lnSpc>
        <a:spcBef>
          <a:spcPts val="1267"/>
        </a:spcBef>
        <a:buFont typeface="Arial" panose="020B0604020202020204" pitchFamily="34" charset="0"/>
        <a:buChar char="•"/>
        <a:defRPr sz="5067" kern="1200">
          <a:solidFill>
            <a:schemeClr val="tx1"/>
          </a:solidFill>
          <a:latin typeface="+mn-lt"/>
          <a:ea typeface="+mn-ea"/>
          <a:cs typeface="+mn-cs"/>
        </a:defRPr>
      </a:lvl3pPr>
      <a:lvl4pPr marL="4053787" indent="-579112" algn="l" defTabSz="2316450" rtl="0" eaLnBrk="1" latinLnBrk="0" hangingPunct="1">
        <a:lnSpc>
          <a:spcPct val="90000"/>
        </a:lnSpc>
        <a:spcBef>
          <a:spcPts val="1267"/>
        </a:spcBef>
        <a:buFont typeface="Arial" panose="020B0604020202020204" pitchFamily="34" charset="0"/>
        <a:buChar char="•"/>
        <a:defRPr sz="4560" kern="1200">
          <a:solidFill>
            <a:schemeClr val="tx1"/>
          </a:solidFill>
          <a:latin typeface="+mn-lt"/>
          <a:ea typeface="+mn-ea"/>
          <a:cs typeface="+mn-cs"/>
        </a:defRPr>
      </a:lvl4pPr>
      <a:lvl5pPr marL="5212011" indent="-579112" algn="l" defTabSz="2316450" rtl="0" eaLnBrk="1" latinLnBrk="0" hangingPunct="1">
        <a:lnSpc>
          <a:spcPct val="90000"/>
        </a:lnSpc>
        <a:spcBef>
          <a:spcPts val="1267"/>
        </a:spcBef>
        <a:buFont typeface="Arial" panose="020B0604020202020204" pitchFamily="34" charset="0"/>
        <a:buChar char="•"/>
        <a:defRPr sz="4560" kern="1200">
          <a:solidFill>
            <a:schemeClr val="tx1"/>
          </a:solidFill>
          <a:latin typeface="+mn-lt"/>
          <a:ea typeface="+mn-ea"/>
          <a:cs typeface="+mn-cs"/>
        </a:defRPr>
      </a:lvl5pPr>
      <a:lvl6pPr marL="6370236" indent="-579112" algn="l" defTabSz="2316450" rtl="0" eaLnBrk="1" latinLnBrk="0" hangingPunct="1">
        <a:lnSpc>
          <a:spcPct val="90000"/>
        </a:lnSpc>
        <a:spcBef>
          <a:spcPts val="1267"/>
        </a:spcBef>
        <a:buFont typeface="Arial" panose="020B0604020202020204" pitchFamily="34" charset="0"/>
        <a:buChar char="•"/>
        <a:defRPr sz="4560" kern="1200">
          <a:solidFill>
            <a:schemeClr val="tx1"/>
          </a:solidFill>
          <a:latin typeface="+mn-lt"/>
          <a:ea typeface="+mn-ea"/>
          <a:cs typeface="+mn-cs"/>
        </a:defRPr>
      </a:lvl6pPr>
      <a:lvl7pPr marL="7528461" indent="-579112" algn="l" defTabSz="2316450" rtl="0" eaLnBrk="1" latinLnBrk="0" hangingPunct="1">
        <a:lnSpc>
          <a:spcPct val="90000"/>
        </a:lnSpc>
        <a:spcBef>
          <a:spcPts val="1267"/>
        </a:spcBef>
        <a:buFont typeface="Arial" panose="020B0604020202020204" pitchFamily="34" charset="0"/>
        <a:buChar char="•"/>
        <a:defRPr sz="4560" kern="1200">
          <a:solidFill>
            <a:schemeClr val="tx1"/>
          </a:solidFill>
          <a:latin typeface="+mn-lt"/>
          <a:ea typeface="+mn-ea"/>
          <a:cs typeface="+mn-cs"/>
        </a:defRPr>
      </a:lvl7pPr>
      <a:lvl8pPr marL="8686686" indent="-579112" algn="l" defTabSz="2316450" rtl="0" eaLnBrk="1" latinLnBrk="0" hangingPunct="1">
        <a:lnSpc>
          <a:spcPct val="90000"/>
        </a:lnSpc>
        <a:spcBef>
          <a:spcPts val="1267"/>
        </a:spcBef>
        <a:buFont typeface="Arial" panose="020B0604020202020204" pitchFamily="34" charset="0"/>
        <a:buChar char="•"/>
        <a:defRPr sz="4560" kern="1200">
          <a:solidFill>
            <a:schemeClr val="tx1"/>
          </a:solidFill>
          <a:latin typeface="+mn-lt"/>
          <a:ea typeface="+mn-ea"/>
          <a:cs typeface="+mn-cs"/>
        </a:defRPr>
      </a:lvl8pPr>
      <a:lvl9pPr marL="9844910" indent="-579112" algn="l" defTabSz="2316450" rtl="0" eaLnBrk="1" latinLnBrk="0" hangingPunct="1">
        <a:lnSpc>
          <a:spcPct val="90000"/>
        </a:lnSpc>
        <a:spcBef>
          <a:spcPts val="1267"/>
        </a:spcBef>
        <a:buFont typeface="Arial" panose="020B0604020202020204" pitchFamily="34" charset="0"/>
        <a:buChar char="•"/>
        <a:defRPr sz="4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16450" rtl="0" eaLnBrk="1" latinLnBrk="0" hangingPunct="1">
        <a:defRPr sz="4560" kern="1200">
          <a:solidFill>
            <a:schemeClr val="tx1"/>
          </a:solidFill>
          <a:latin typeface="+mn-lt"/>
          <a:ea typeface="+mn-ea"/>
          <a:cs typeface="+mn-cs"/>
        </a:defRPr>
      </a:lvl1pPr>
      <a:lvl2pPr marL="1158225" algn="l" defTabSz="2316450" rtl="0" eaLnBrk="1" latinLnBrk="0" hangingPunct="1">
        <a:defRPr sz="4560" kern="1200">
          <a:solidFill>
            <a:schemeClr val="tx1"/>
          </a:solidFill>
          <a:latin typeface="+mn-lt"/>
          <a:ea typeface="+mn-ea"/>
          <a:cs typeface="+mn-cs"/>
        </a:defRPr>
      </a:lvl2pPr>
      <a:lvl3pPr marL="2316450" algn="l" defTabSz="2316450" rtl="0" eaLnBrk="1" latinLnBrk="0" hangingPunct="1">
        <a:defRPr sz="4560" kern="1200">
          <a:solidFill>
            <a:schemeClr val="tx1"/>
          </a:solidFill>
          <a:latin typeface="+mn-lt"/>
          <a:ea typeface="+mn-ea"/>
          <a:cs typeface="+mn-cs"/>
        </a:defRPr>
      </a:lvl3pPr>
      <a:lvl4pPr marL="3474674" algn="l" defTabSz="2316450" rtl="0" eaLnBrk="1" latinLnBrk="0" hangingPunct="1">
        <a:defRPr sz="4560" kern="1200">
          <a:solidFill>
            <a:schemeClr val="tx1"/>
          </a:solidFill>
          <a:latin typeface="+mn-lt"/>
          <a:ea typeface="+mn-ea"/>
          <a:cs typeface="+mn-cs"/>
        </a:defRPr>
      </a:lvl4pPr>
      <a:lvl5pPr marL="4632899" algn="l" defTabSz="2316450" rtl="0" eaLnBrk="1" latinLnBrk="0" hangingPunct="1">
        <a:defRPr sz="4560" kern="1200">
          <a:solidFill>
            <a:schemeClr val="tx1"/>
          </a:solidFill>
          <a:latin typeface="+mn-lt"/>
          <a:ea typeface="+mn-ea"/>
          <a:cs typeface="+mn-cs"/>
        </a:defRPr>
      </a:lvl5pPr>
      <a:lvl6pPr marL="5791124" algn="l" defTabSz="2316450" rtl="0" eaLnBrk="1" latinLnBrk="0" hangingPunct="1">
        <a:defRPr sz="4560" kern="1200">
          <a:solidFill>
            <a:schemeClr val="tx1"/>
          </a:solidFill>
          <a:latin typeface="+mn-lt"/>
          <a:ea typeface="+mn-ea"/>
          <a:cs typeface="+mn-cs"/>
        </a:defRPr>
      </a:lvl6pPr>
      <a:lvl7pPr marL="6949349" algn="l" defTabSz="2316450" rtl="0" eaLnBrk="1" latinLnBrk="0" hangingPunct="1">
        <a:defRPr sz="4560" kern="1200">
          <a:solidFill>
            <a:schemeClr val="tx1"/>
          </a:solidFill>
          <a:latin typeface="+mn-lt"/>
          <a:ea typeface="+mn-ea"/>
          <a:cs typeface="+mn-cs"/>
        </a:defRPr>
      </a:lvl7pPr>
      <a:lvl8pPr marL="8107573" algn="l" defTabSz="2316450" rtl="0" eaLnBrk="1" latinLnBrk="0" hangingPunct="1">
        <a:defRPr sz="4560" kern="1200">
          <a:solidFill>
            <a:schemeClr val="tx1"/>
          </a:solidFill>
          <a:latin typeface="+mn-lt"/>
          <a:ea typeface="+mn-ea"/>
          <a:cs typeface="+mn-cs"/>
        </a:defRPr>
      </a:lvl8pPr>
      <a:lvl9pPr marL="9265798" algn="l" defTabSz="2316450" rtl="0" eaLnBrk="1" latinLnBrk="0" hangingPunct="1">
        <a:defRPr sz="4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0"/>
          <p:cNvSpPr txBox="1">
            <a:spLocks noChangeArrowheads="1"/>
          </p:cNvSpPr>
          <p:nvPr/>
        </p:nvSpPr>
        <p:spPr bwMode="auto">
          <a:xfrm>
            <a:off x="449183" y="2695282"/>
            <a:ext cx="24341877" cy="62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8000" tIns="0" rIns="38000" bIns="18998"/>
          <a:lstStyle>
            <a:lvl1pPr defTabSz="3763963" eaLnBrk="0" hangingPunct="0"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 defTabSz="3763963" eaLnBrk="0" hangingPunct="0"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defTabSz="3763963" eaLnBrk="0" hangingPunct="0"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defTabSz="3763963" eaLnBrk="0" hangingPunct="0"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defTabSz="3763963" eaLnBrk="0" hangingPunct="0"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defTabSz="376396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defTabSz="376396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defTabSz="376396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defTabSz="376396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just" eaLnBrk="1" fontAlgn="base" hangingPunct="1">
              <a:spcAft>
                <a:spcPct val="0"/>
              </a:spcAft>
              <a:defRPr/>
            </a:pPr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Department of Medicine, Perelman School of Medicine, University of Pennsylvania, Philadelphia, PA, USA;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Division of Gastroenterology and Hepatology, Perelman School of Medicine, University of Pennsylvania, Philadelphia, PA, USA;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Department of Medicine, Corporal Michael J. Crescenz VA Medical Center, Philadelphia, PA, USA; 4 Leonard Davis Institute of Health Economics, University of Pennsylvania, Philadelphia, PA, USA; 5 Center for Clinical Epidemiology and Biostatistics, Department of Biostatistics, Epidemiology &amp; Informatics, Perelman School of Medicine, University of Pennsylvania, Philadelphia, PA, USA.</a:t>
            </a:r>
            <a:endParaRPr lang="en-US" sz="1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449182" y="248423"/>
            <a:ext cx="25154018" cy="1577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37989" tIns="18994" rIns="37989" bIns="18994">
            <a:spAutoFit/>
          </a:bodyPr>
          <a:lstStyle>
            <a:lvl1pPr defTabSz="3763963" eaLnBrk="0" hangingPunct="0"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 defTabSz="3763963" eaLnBrk="0" hangingPunct="0"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defTabSz="3763963" eaLnBrk="0" hangingPunct="0"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defTabSz="3763963" eaLnBrk="0" hangingPunct="0"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defTabSz="3763963" eaLnBrk="0" hangingPunct="0"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defTabSz="376396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defTabSz="376396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defTabSz="376396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defTabSz="376396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buClr>
                <a:schemeClr val="dk1"/>
              </a:buClr>
              <a:buSzPts val="1100"/>
            </a:pPr>
            <a:r>
              <a:rPr lang="en-US" sz="4900" b="1" dirty="0">
                <a:solidFill>
                  <a:srgbClr val="0450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Weight Loss Programs and BMI Trajectory in Patients with Metabolic Dysfunction-Associated Steatotic Liver Disease: A Veterans Health Administration Study </a:t>
            </a:r>
          </a:p>
        </p:txBody>
      </p:sp>
      <p:grpSp>
        <p:nvGrpSpPr>
          <p:cNvPr id="2061" name="Group 2060"/>
          <p:cNvGrpSpPr/>
          <p:nvPr/>
        </p:nvGrpSpPr>
        <p:grpSpPr>
          <a:xfrm>
            <a:off x="449183" y="1945630"/>
            <a:ext cx="24581591" cy="662357"/>
            <a:chOff x="798894" y="5572168"/>
            <a:chExt cx="36955031" cy="1910494"/>
          </a:xfrm>
          <a:solidFill>
            <a:srgbClr val="92D0A5"/>
          </a:solidFill>
        </p:grpSpPr>
        <p:sp>
          <p:nvSpPr>
            <p:cNvPr id="2057" name="AutoShape 20"/>
            <p:cNvSpPr>
              <a:spLocks noChangeArrowheads="1"/>
            </p:cNvSpPr>
            <p:nvPr/>
          </p:nvSpPr>
          <p:spPr bwMode="auto">
            <a:xfrm>
              <a:off x="798894" y="5572168"/>
              <a:ext cx="36955031" cy="1910494"/>
            </a:xfrm>
            <a:prstGeom prst="roundRect">
              <a:avLst>
                <a:gd name="adj" fmla="val 16667"/>
              </a:avLst>
            </a:prstGeom>
            <a:grpFill/>
            <a:ln w="28575" cmpd="sng">
              <a:solidFill>
                <a:srgbClr val="92D0A5"/>
              </a:solidFill>
              <a:round/>
              <a:headEnd/>
              <a:tailEnd/>
            </a:ln>
            <a:effectLst/>
          </p:spPr>
          <p:txBody>
            <a:bodyPr wrap="none" lIns="38000" tIns="18998" rIns="38000" bIns="18998" anchor="ctr"/>
            <a:lstStyle/>
            <a:p>
              <a:pPr algn="ctr" defTabSz="379957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414" dirty="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058" name="Text Box 9"/>
            <p:cNvSpPr txBox="1">
              <a:spLocks noChangeArrowheads="1"/>
            </p:cNvSpPr>
            <p:nvPr/>
          </p:nvSpPr>
          <p:spPr bwMode="auto">
            <a:xfrm>
              <a:off x="1400162" y="5804283"/>
              <a:ext cx="35993387" cy="1446263"/>
            </a:xfrm>
            <a:prstGeom prst="rect">
              <a:avLst/>
            </a:prstGeom>
            <a:grpFill/>
            <a:ln>
              <a:solidFill>
                <a:srgbClr val="92D0A5"/>
              </a:solidFill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0E207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E207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37989" tIns="18994" rIns="37989" bIns="18994"/>
            <a:lstStyle>
              <a:lvl1pPr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defTabSz="376396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defTabSz="376396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defTabSz="376396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defTabSz="376396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US" sz="3200" b="1" dirty="0">
                  <a:solidFill>
                    <a:srgbClr val="04506C"/>
                  </a:solidFill>
                  <a:latin typeface="Arial" charset="0"/>
                  <a:cs typeface="ＭＳ Ｐゴシック" charset="0"/>
                </a:rPr>
                <a:t>Helen Tang MD</a:t>
              </a:r>
              <a:r>
                <a:rPr lang="en-US" sz="3200" b="1" baseline="30000" dirty="0">
                  <a:solidFill>
                    <a:srgbClr val="04506C"/>
                  </a:solidFill>
                  <a:latin typeface="Arial" charset="0"/>
                  <a:cs typeface="ＭＳ Ｐゴシック" charset="0"/>
                </a:rPr>
                <a:t>1</a:t>
              </a:r>
              <a:r>
                <a:rPr lang="en-US" sz="3200" dirty="0">
                  <a:solidFill>
                    <a:srgbClr val="04506C"/>
                  </a:solidFill>
                  <a:latin typeface="Arial" charset="0"/>
                  <a:cs typeface="ＭＳ Ｐゴシック" charset="0"/>
                </a:rPr>
                <a:t>, David E Kaplan MD MSc</a:t>
              </a:r>
              <a:r>
                <a:rPr lang="en-US" sz="3200" baseline="30000" dirty="0">
                  <a:solidFill>
                    <a:srgbClr val="04506C"/>
                  </a:solidFill>
                  <a:latin typeface="Arial" charset="0"/>
                  <a:cs typeface="ＭＳ Ｐゴシック" charset="0"/>
                </a:rPr>
                <a:t>2,3</a:t>
              </a:r>
              <a:r>
                <a:rPr lang="en-US" sz="3200" dirty="0">
                  <a:solidFill>
                    <a:srgbClr val="04506C"/>
                  </a:solidFill>
                  <a:latin typeface="Arial" charset="0"/>
                  <a:cs typeface="ＭＳ Ｐゴシック" charset="0"/>
                </a:rPr>
                <a:t>, Nadim Mahmud MD MS MPH MSCE</a:t>
              </a:r>
              <a:r>
                <a:rPr lang="en-US" sz="3200" baseline="30000" dirty="0">
                  <a:solidFill>
                    <a:srgbClr val="04506C"/>
                  </a:solidFill>
                  <a:latin typeface="Arial" charset="0"/>
                  <a:cs typeface="ＭＳ Ｐゴシック" charset="0"/>
                </a:rPr>
                <a:t>2,3,4,5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BD182C4-4D52-E50D-6208-F9D06FFF8711}"/>
              </a:ext>
            </a:extLst>
          </p:cNvPr>
          <p:cNvGrpSpPr>
            <a:grpSpLocks/>
          </p:cNvGrpSpPr>
          <p:nvPr/>
        </p:nvGrpSpPr>
        <p:grpSpPr>
          <a:xfrm>
            <a:off x="17368256" y="3798012"/>
            <a:ext cx="7772400" cy="640081"/>
            <a:chOff x="35421467" y="6807802"/>
            <a:chExt cx="12857584" cy="1089402"/>
          </a:xfrm>
          <a:solidFill>
            <a:srgbClr val="04506C"/>
          </a:solidFill>
        </p:grpSpPr>
        <p:sp>
          <p:nvSpPr>
            <p:cNvPr id="75" name="AutoShape 24"/>
            <p:cNvSpPr>
              <a:spLocks noChangeArrowheads="1"/>
            </p:cNvSpPr>
            <p:nvPr/>
          </p:nvSpPr>
          <p:spPr bwMode="auto">
            <a:xfrm>
              <a:off x="35421467" y="6807802"/>
              <a:ext cx="12857584" cy="1089402"/>
            </a:xfrm>
            <a:prstGeom prst="roundRect">
              <a:avLst>
                <a:gd name="adj" fmla="val 16667"/>
              </a:avLst>
            </a:prstGeom>
            <a:grpFill/>
            <a:ln w="31750">
              <a:solidFill>
                <a:srgbClr val="04506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379957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32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6" name="Text Box 25"/>
            <p:cNvSpPr txBox="1">
              <a:spLocks noChangeArrowheads="1"/>
            </p:cNvSpPr>
            <p:nvPr/>
          </p:nvSpPr>
          <p:spPr bwMode="auto">
            <a:xfrm>
              <a:off x="35635520" y="6854868"/>
              <a:ext cx="12423266" cy="995273"/>
            </a:xfrm>
            <a:prstGeom prst="rect">
              <a:avLst/>
            </a:prstGeom>
            <a:grpFill/>
            <a:ln>
              <a:solidFill>
                <a:srgbClr val="04506C"/>
              </a:solidFill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>
              <a:lvl1pPr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defTabSz="376396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defTabSz="376396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defTabSz="376396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defTabSz="376396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US" sz="3200" b="1" dirty="0">
                  <a:solidFill>
                    <a:srgbClr val="FFFFFF"/>
                  </a:solidFill>
                  <a:latin typeface="Arial" charset="0"/>
                  <a:cs typeface="ＭＳ Ｐゴシック" charset="0"/>
                </a:rPr>
                <a:t>Discussion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B7DDDEE-D379-1D24-4A35-178925E2ED88}"/>
              </a:ext>
            </a:extLst>
          </p:cNvPr>
          <p:cNvGrpSpPr>
            <a:grpSpLocks/>
          </p:cNvGrpSpPr>
          <p:nvPr/>
        </p:nvGrpSpPr>
        <p:grpSpPr>
          <a:xfrm>
            <a:off x="8654090" y="3825667"/>
            <a:ext cx="8295020" cy="640081"/>
            <a:chOff x="18445619" y="6654986"/>
            <a:chExt cx="15681960" cy="1189271"/>
          </a:xfrm>
          <a:solidFill>
            <a:srgbClr val="04506C"/>
          </a:solidFill>
        </p:grpSpPr>
        <p:sp>
          <p:nvSpPr>
            <p:cNvPr id="92" name="AutoShape 19"/>
            <p:cNvSpPr>
              <a:spLocks noChangeArrowheads="1"/>
            </p:cNvSpPr>
            <p:nvPr/>
          </p:nvSpPr>
          <p:spPr bwMode="auto">
            <a:xfrm>
              <a:off x="18445619" y="6654986"/>
              <a:ext cx="15681960" cy="1189271"/>
            </a:xfrm>
            <a:prstGeom prst="roundRect">
              <a:avLst>
                <a:gd name="adj" fmla="val 16667"/>
              </a:avLst>
            </a:prstGeom>
            <a:grpFill/>
            <a:ln w="31750">
              <a:solidFill>
                <a:srgbClr val="04506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379957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32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87" name="Text Box 21"/>
            <p:cNvSpPr txBox="1">
              <a:spLocks noChangeArrowheads="1"/>
            </p:cNvSpPr>
            <p:nvPr/>
          </p:nvSpPr>
          <p:spPr bwMode="auto">
            <a:xfrm>
              <a:off x="19165522" y="6706367"/>
              <a:ext cx="14319913" cy="1086512"/>
            </a:xfrm>
            <a:prstGeom prst="rect">
              <a:avLst/>
            </a:prstGeom>
            <a:grpFill/>
            <a:ln>
              <a:solidFill>
                <a:srgbClr val="04506C"/>
              </a:solidFill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>
              <a:lvl1pPr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defTabSz="376396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defTabSz="376396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defTabSz="376396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defTabSz="376396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US" sz="3200" b="1" dirty="0">
                  <a:solidFill>
                    <a:srgbClr val="FFFFFF"/>
                  </a:solidFill>
                  <a:latin typeface="Arial" charset="0"/>
                  <a:cs typeface="ＭＳ Ｐゴシック" charset="0"/>
                </a:rPr>
                <a:t>Results</a:t>
              </a:r>
            </a:p>
          </p:txBody>
        </p:sp>
      </p:grpSp>
      <p:sp>
        <p:nvSpPr>
          <p:cNvPr id="74" name="Text Box 32">
            <a:extLst>
              <a:ext uri="{FF2B5EF4-FFF2-40B4-BE49-F238E27FC236}">
                <a16:creationId xmlns:a16="http://schemas.microsoft.com/office/drawing/2014/main" id="{D1DCA665-3F57-2D45-915D-4FAECED96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99368" y="4642170"/>
            <a:ext cx="7565172" cy="10643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8000" tIns="18998" rIns="38000" bIns="18998"/>
          <a:lstStyle>
            <a:lvl1pPr defTabSz="3763963" eaLnBrk="0" hangingPunct="0"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 defTabSz="3763963" eaLnBrk="0" hangingPunct="0"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defTabSz="3763963" eaLnBrk="0" hangingPunct="0"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defTabSz="3763963" eaLnBrk="0" hangingPunct="0"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defTabSz="3763963" eaLnBrk="0" hangingPunct="0"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defTabSz="376396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defTabSz="376396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defTabSz="376396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defTabSz="376396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3000" b="1" dirty="0">
                <a:solidFill>
                  <a:srgbClr val="7F1B20"/>
                </a:solidFill>
                <a:latin typeface="Arial"/>
                <a:cs typeface="Arial"/>
              </a:rPr>
              <a:t>In this large VHA cohort of MASLD patients referred to MOVE! behavioral weight loss program, a minority of patients experienced significant weight loss through 5 years. </a:t>
            </a:r>
          </a:p>
          <a:p>
            <a:pPr algn="just" fontAlgn="base">
              <a:spcBef>
                <a:spcPct val="0"/>
              </a:spcBef>
              <a:spcAft>
                <a:spcPts val="600"/>
              </a:spcAft>
              <a:defRPr/>
            </a:pPr>
            <a:endParaRPr lang="en-US" sz="600" b="1" dirty="0">
              <a:solidFill>
                <a:srgbClr val="7F1B20"/>
              </a:solidFill>
              <a:latin typeface="Arial"/>
              <a:cs typeface="Arial"/>
            </a:endParaRPr>
          </a:p>
          <a:p>
            <a:pPr marL="237586" indent="-237586" algn="just" fontAlgn="base">
              <a:spcBef>
                <a:spcPct val="0"/>
              </a:spcBef>
              <a:spcAft>
                <a:spcPts val="600"/>
              </a:spcAft>
              <a:buFont typeface="Arial"/>
              <a:buChar char="•"/>
              <a:defRPr/>
            </a:pPr>
            <a:r>
              <a:rPr lang="en-US" sz="2800" dirty="0">
                <a:latin typeface="Arial"/>
                <a:cs typeface="Arial"/>
              </a:rPr>
              <a:t>Patients with high engagement with the program had higher likelihood of weight loss.</a:t>
            </a:r>
          </a:p>
          <a:p>
            <a:pPr marL="237586" indent="-237586" algn="just" fontAlgn="base">
              <a:spcBef>
                <a:spcPct val="0"/>
              </a:spcBef>
              <a:spcAft>
                <a:spcPts val="600"/>
              </a:spcAft>
              <a:buFont typeface="Arial"/>
              <a:buChar char="•"/>
              <a:defRPr/>
            </a:pPr>
            <a:r>
              <a:rPr lang="en-US" sz="2800" dirty="0">
                <a:latin typeface="Arial"/>
                <a:cs typeface="Arial"/>
              </a:rPr>
              <a:t>Even in this cohort, a substantial number of patients had no significant weight loss or gained weight. </a:t>
            </a:r>
          </a:p>
          <a:p>
            <a:pPr marL="237586" indent="-237586" algn="just" fontAlgn="base">
              <a:spcBef>
                <a:spcPct val="0"/>
              </a:spcBef>
              <a:spcAft>
                <a:spcPts val="600"/>
              </a:spcAft>
              <a:buFont typeface="Arial"/>
              <a:buChar char="•"/>
              <a:defRPr/>
            </a:pPr>
            <a:r>
              <a:rPr lang="en-US" sz="2800" dirty="0">
                <a:latin typeface="Arial"/>
                <a:cs typeface="Arial"/>
              </a:rPr>
              <a:t>Bariatric surgery remains underutilized.</a:t>
            </a:r>
          </a:p>
          <a:p>
            <a:pPr marL="237586" indent="-237586" algn="just" fontAlgn="base">
              <a:spcBef>
                <a:spcPct val="0"/>
              </a:spcBef>
              <a:spcAft>
                <a:spcPts val="600"/>
              </a:spcAft>
              <a:buFont typeface="Arial"/>
              <a:buChar char="•"/>
              <a:defRPr/>
            </a:pPr>
            <a:r>
              <a:rPr lang="en-US" sz="2800" dirty="0">
                <a:latin typeface="Arial"/>
                <a:cs typeface="Arial"/>
              </a:rPr>
              <a:t>Future studies should aim to identify factors associated with good response to lifestyle modification programs.</a:t>
            </a:r>
          </a:p>
          <a:p>
            <a:pPr algn="just" fontAlgn="base">
              <a:spcBef>
                <a:spcPct val="0"/>
              </a:spcBef>
              <a:defRPr/>
            </a:pPr>
            <a:endParaRPr lang="en-US" sz="2567" dirty="0">
              <a:latin typeface="Arial"/>
              <a:ea typeface="+mn-ea"/>
              <a:cs typeface="Arial"/>
            </a:endParaRPr>
          </a:p>
        </p:txBody>
      </p:sp>
      <p:pic>
        <p:nvPicPr>
          <p:cNvPr id="8" name="Picture 7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D5B2EBBB-B14E-06EF-1127-F1E99C66E7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17562" y="16258817"/>
            <a:ext cx="5447816" cy="870450"/>
          </a:xfrm>
          <a:prstGeom prst="rect">
            <a:avLst/>
          </a:prstGeom>
        </p:spPr>
      </p:pic>
      <p:sp>
        <p:nvSpPr>
          <p:cNvPr id="15" name="Text Box 32">
            <a:extLst>
              <a:ext uri="{FF2B5EF4-FFF2-40B4-BE49-F238E27FC236}">
                <a16:creationId xmlns:a16="http://schemas.microsoft.com/office/drawing/2014/main" id="{225C669E-F290-02AB-C433-3A96F4D76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54090" y="12350303"/>
            <a:ext cx="8295020" cy="469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8000" tIns="18998" rIns="38000" bIns="18998"/>
          <a:lstStyle>
            <a:lvl1pPr defTabSz="3763963" eaLnBrk="0" hangingPunct="0"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 defTabSz="3763963" eaLnBrk="0" hangingPunct="0"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defTabSz="3763963" eaLnBrk="0" hangingPunct="0"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defTabSz="3763963" eaLnBrk="0" hangingPunct="0"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defTabSz="3763963" eaLnBrk="0" hangingPunct="0"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defTabSz="376396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defTabSz="376396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defTabSz="376396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defTabSz="376396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marL="237586" indent="-237586" algn="just" fontAlgn="base">
              <a:spcBef>
                <a:spcPct val="0"/>
              </a:spcBef>
              <a:spcAft>
                <a:spcPts val="600"/>
              </a:spcAft>
              <a:buFont typeface="Arial"/>
              <a:buChar char="•"/>
              <a:defRPr/>
            </a:pPr>
            <a:r>
              <a:rPr lang="en-US" sz="2650" dirty="0">
                <a:solidFill>
                  <a:srgbClr val="000000"/>
                </a:solidFill>
                <a:latin typeface="Arial"/>
                <a:cs typeface="Arial"/>
              </a:rPr>
              <a:t>The cohort was 87.4% male, 60.7% white, with median age 55 years (IQR 45, 63), baseline BMI 39.0 (IQR 36.8, 42.5), and 39.4% had diabetes. </a:t>
            </a:r>
          </a:p>
          <a:p>
            <a:pPr marL="237586" indent="-237586" algn="just" fontAlgn="base">
              <a:spcBef>
                <a:spcPct val="0"/>
              </a:spcBef>
              <a:spcAft>
                <a:spcPts val="600"/>
              </a:spcAft>
              <a:buFont typeface="Arial"/>
              <a:buChar char="•"/>
              <a:defRPr/>
            </a:pPr>
            <a:r>
              <a:rPr lang="en-US" sz="2650" dirty="0">
                <a:solidFill>
                  <a:srgbClr val="000000"/>
                </a:solidFill>
                <a:latin typeface="Arial"/>
                <a:cs typeface="Arial"/>
              </a:rPr>
              <a:t>High engagement patients had higher hazard of achieving ≥10% weight loss vs. minimal  engagement (HR 1.46, 95% CI 1.40-1.52, p&lt;0.001).</a:t>
            </a:r>
          </a:p>
          <a:p>
            <a:pPr marL="237586" indent="-237586" algn="just" fontAlgn="base">
              <a:spcBef>
                <a:spcPct val="0"/>
              </a:spcBef>
              <a:spcAft>
                <a:spcPts val="600"/>
              </a:spcAft>
              <a:buFont typeface="Arial"/>
              <a:buChar char="•"/>
              <a:defRPr/>
            </a:pPr>
            <a:r>
              <a:rPr lang="en-US" sz="2650" dirty="0">
                <a:solidFill>
                  <a:srgbClr val="000000"/>
                </a:solidFill>
                <a:latin typeface="Arial"/>
                <a:cs typeface="Arial"/>
              </a:rPr>
              <a:t>976 (1.0%) received bariatric surgery, at median 19.7 months from enrollment (IQR 9.9, 35.6). </a:t>
            </a:r>
          </a:p>
          <a:p>
            <a:pPr marL="237586" indent="-237586" algn="just" fontAlgn="base">
              <a:spcBef>
                <a:spcPct val="0"/>
              </a:spcBef>
              <a:spcAft>
                <a:spcPts val="600"/>
              </a:spcAft>
              <a:buFont typeface="Arial"/>
              <a:buChar char="•"/>
              <a:defRPr/>
            </a:pPr>
            <a:r>
              <a:rPr lang="en-US" sz="2650" dirty="0">
                <a:solidFill>
                  <a:srgbClr val="000000"/>
                </a:solidFill>
                <a:latin typeface="Arial"/>
                <a:cs typeface="Arial"/>
              </a:rPr>
              <a:t>8,734 (8.5%) initiated weight loss pharmacotherapy, at median 22.8 months from enrollment (IQR 8.3, 41.9).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D233D3A-083F-6ACF-774F-A27D43AF9DDC}"/>
              </a:ext>
            </a:extLst>
          </p:cNvPr>
          <p:cNvSpPr txBox="1"/>
          <p:nvPr/>
        </p:nvSpPr>
        <p:spPr>
          <a:xfrm>
            <a:off x="17497653" y="12595594"/>
            <a:ext cx="7566889" cy="34855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290"/>
              </a:spcAft>
            </a:pPr>
            <a:r>
              <a:rPr lang="en-US" sz="16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Ivanics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T, Abreu P, De Martin E,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Sapisochin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G. Changing Trends in Liver Transplantation: Challenges and Solutions. </a:t>
            </a:r>
            <a:r>
              <a:rPr lang="en-US" sz="16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Transplantation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2021;105:743-756. </a:t>
            </a:r>
          </a:p>
          <a:p>
            <a:pPr algn="just">
              <a:spcAft>
                <a:spcPts val="290"/>
              </a:spcAft>
            </a:pPr>
            <a:r>
              <a:rPr lang="en-US" sz="16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van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Beekum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CJ,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Vilz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TO,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Glowka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TR, von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Websky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MW,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Kalff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JC,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Manekeller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S. Normothermic Machine Perfusion (NMP) of the Liver - Current Status and Future Perspectives. </a:t>
            </a:r>
            <a:r>
              <a:rPr lang="en-US" sz="16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Ann Transplant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2021;26:e931664.</a:t>
            </a:r>
          </a:p>
          <a:p>
            <a:pPr algn="just">
              <a:spcAft>
                <a:spcPts val="290"/>
              </a:spcAft>
            </a:pPr>
            <a:r>
              <a:rPr lang="en-US" sz="16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Ibeabuchi T, Li E,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Bittermann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T, Mahmud N, Abt PL. Can ex-situ normothermic perfusion improve graft survival compared to static cold storage among donation after circulatory death liver allografts? </a:t>
            </a:r>
            <a:r>
              <a:rPr lang="en-US" sz="16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Liver Transplantation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2023.</a:t>
            </a:r>
          </a:p>
          <a:p>
            <a:pPr algn="just">
              <a:spcAft>
                <a:spcPts val="290"/>
              </a:spcAft>
            </a:pPr>
            <a:r>
              <a:rPr lang="en-US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Hong JC, Busuttil RW. Cold ischemia time and liver graft survival.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Am J Transplant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2008;8:481-482. </a:t>
            </a:r>
          </a:p>
          <a:p>
            <a:pPr algn="just">
              <a:spcAft>
                <a:spcPts val="290"/>
              </a:spcAft>
            </a:pP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290"/>
              </a:spcAft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ＭＳ Ｐゴシック" charset="0"/>
              </a:rPr>
              <a:t>Nadim Mahmud is supported by the National Institute of Diabetes and Digestive and Kidney Diseases (K08-DK124577). 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8C710F9-9B68-8DD0-EAF1-2B2284B7AA6F}"/>
              </a:ext>
            </a:extLst>
          </p:cNvPr>
          <p:cNvGrpSpPr>
            <a:grpSpLocks/>
          </p:cNvGrpSpPr>
          <p:nvPr/>
        </p:nvGrpSpPr>
        <p:grpSpPr>
          <a:xfrm>
            <a:off x="17393212" y="11750053"/>
            <a:ext cx="7772400" cy="640080"/>
            <a:chOff x="1073470" y="21238242"/>
            <a:chExt cx="16097387" cy="1183628"/>
          </a:xfrm>
          <a:solidFill>
            <a:srgbClr val="04506C"/>
          </a:solidFill>
        </p:grpSpPr>
        <p:sp>
          <p:nvSpPr>
            <p:cNvPr id="28" name="AutoShape 22">
              <a:extLst>
                <a:ext uri="{FF2B5EF4-FFF2-40B4-BE49-F238E27FC236}">
                  <a16:creationId xmlns:a16="http://schemas.microsoft.com/office/drawing/2014/main" id="{BF7D2B9F-99CB-3A0B-EA9E-0F821795CF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470" y="21238242"/>
              <a:ext cx="16097387" cy="1183628"/>
            </a:xfrm>
            <a:prstGeom prst="roundRect">
              <a:avLst>
                <a:gd name="adj" fmla="val 16667"/>
              </a:avLst>
            </a:prstGeom>
            <a:grpFill/>
            <a:ln w="31750">
              <a:solidFill>
                <a:srgbClr val="04506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379957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8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9" name="Text Box 23">
              <a:extLst>
                <a:ext uri="{FF2B5EF4-FFF2-40B4-BE49-F238E27FC236}">
                  <a16:creationId xmlns:a16="http://schemas.microsoft.com/office/drawing/2014/main" id="{1D695FE3-1CA2-8574-D5A0-F50E1A7B59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41667" y="21317837"/>
              <a:ext cx="14960995" cy="1024446"/>
            </a:xfrm>
            <a:prstGeom prst="rect">
              <a:avLst/>
            </a:prstGeom>
            <a:grpFill/>
            <a:ln>
              <a:solidFill>
                <a:srgbClr val="04506C"/>
              </a:solidFill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>
              <a:lvl1pPr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defTabSz="376396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defTabSz="376396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defTabSz="376396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defTabSz="376396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US" sz="3000" b="1" dirty="0">
                  <a:solidFill>
                    <a:srgbClr val="FFFFFF"/>
                  </a:solidFill>
                  <a:latin typeface="Arial" charset="0"/>
                  <a:cs typeface="ＭＳ Ｐゴシック" charset="0"/>
                </a:rPr>
                <a:t>References and Acknowledgements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09B6EE9D-10E8-3F94-1E15-9A87211F0CB9}"/>
              </a:ext>
            </a:extLst>
          </p:cNvPr>
          <p:cNvSpPr/>
          <p:nvPr/>
        </p:nvSpPr>
        <p:spPr>
          <a:xfrm>
            <a:off x="462545" y="4642170"/>
            <a:ext cx="759479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defRPr/>
            </a:pPr>
            <a:r>
              <a:rPr lang="en-US" sz="3000" b="1" dirty="0">
                <a:solidFill>
                  <a:srgbClr val="7F1B20"/>
                </a:solidFill>
                <a:latin typeface="Arial"/>
                <a:cs typeface="Arial"/>
              </a:rPr>
              <a:t>To evaluate the impact of referral to MOVE!, a nationally implemented behavioral weight loss program in the Veterans Health Administration (VHA), on weight trajectories in MASLD patients.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A1D9ABF-2C30-5B4E-22EA-DBC439992407}"/>
              </a:ext>
            </a:extLst>
          </p:cNvPr>
          <p:cNvGrpSpPr>
            <a:grpSpLocks/>
          </p:cNvGrpSpPr>
          <p:nvPr/>
        </p:nvGrpSpPr>
        <p:grpSpPr>
          <a:xfrm>
            <a:off x="462544" y="3798009"/>
            <a:ext cx="7772400" cy="640080"/>
            <a:chOff x="1009234" y="6808920"/>
            <a:chExt cx="15759713" cy="1339751"/>
          </a:xfrm>
          <a:solidFill>
            <a:srgbClr val="04506C"/>
          </a:solidFill>
        </p:grpSpPr>
        <p:sp>
          <p:nvSpPr>
            <p:cNvPr id="5" name="AutoShape 19">
              <a:extLst>
                <a:ext uri="{FF2B5EF4-FFF2-40B4-BE49-F238E27FC236}">
                  <a16:creationId xmlns:a16="http://schemas.microsoft.com/office/drawing/2014/main" id="{76A170FA-CF03-B8A9-8D75-4A5085BA08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234" y="6808920"/>
              <a:ext cx="15759713" cy="1339751"/>
            </a:xfrm>
            <a:prstGeom prst="roundRect">
              <a:avLst>
                <a:gd name="adj" fmla="val 16667"/>
              </a:avLst>
            </a:prstGeom>
            <a:grpFill/>
            <a:ln w="31750">
              <a:solidFill>
                <a:srgbClr val="04506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379957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32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" name="Text Box 25">
              <a:extLst>
                <a:ext uri="{FF2B5EF4-FFF2-40B4-BE49-F238E27FC236}">
                  <a16:creationId xmlns:a16="http://schemas.microsoft.com/office/drawing/2014/main" id="{2EE3CCD9-1765-7675-CE15-EFFC4EC07E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6796" y="6866805"/>
              <a:ext cx="10586340" cy="1223992"/>
            </a:xfrm>
            <a:prstGeom prst="rect">
              <a:avLst/>
            </a:prstGeom>
            <a:grpFill/>
            <a:ln>
              <a:solidFill>
                <a:srgbClr val="04506C"/>
              </a:solidFill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>
              <a:lvl1pPr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 defTabSz="3763963" eaLnBrk="0" hangingPunct="0"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defTabSz="376396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defTabSz="376396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defTabSz="376396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defTabSz="376396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US" sz="3200" b="1" dirty="0">
                  <a:solidFill>
                    <a:srgbClr val="FFFFFF"/>
                  </a:solidFill>
                  <a:latin typeface="Arial" charset="0"/>
                  <a:cs typeface="ＭＳ Ｐゴシック" charset="0"/>
                </a:rPr>
                <a:t>Research Aims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22B8DFFE-F969-DD8E-EE32-E7F7EEEE780B}"/>
              </a:ext>
            </a:extLst>
          </p:cNvPr>
          <p:cNvSpPr txBox="1"/>
          <p:nvPr/>
        </p:nvSpPr>
        <p:spPr>
          <a:xfrm>
            <a:off x="8654090" y="4749474"/>
            <a:ext cx="829502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Figure 1: Median BMI Trajectory by Engagement Group (A) and Weight Change Categories in All Patients (B), Minimal Engagement Group (C), and High Engagement Group (D).  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1A525047-A493-4749-6E05-351627239B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905" y="8073556"/>
            <a:ext cx="1774238" cy="1330679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44815054-FAD9-4BFE-993D-514426B965B8}"/>
              </a:ext>
            </a:extLst>
          </p:cNvPr>
          <p:cNvSpPr txBox="1"/>
          <p:nvPr/>
        </p:nvSpPr>
        <p:spPr>
          <a:xfrm>
            <a:off x="2251632" y="7959901"/>
            <a:ext cx="594364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Weight loss is the mainstay of management for patients with metabolic dysfunction-associated steatotic liver disease (MASLD).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8F88A3B-661A-5A45-6336-4E031569D464}"/>
              </a:ext>
            </a:extLst>
          </p:cNvPr>
          <p:cNvSpPr txBox="1"/>
          <p:nvPr/>
        </p:nvSpPr>
        <p:spPr>
          <a:xfrm>
            <a:off x="2236566" y="12146954"/>
            <a:ext cx="600520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102,294</a:t>
            </a:r>
            <a:r>
              <a:rPr lang="en-US" sz="2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patients across 125 VHA centers were referred to MOVE! from 2008-2022.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4FA8671E-4873-9E0D-0D76-EA432C7240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3460" y="12155373"/>
            <a:ext cx="1121488" cy="1483884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D8B4588-E415-290C-DD6F-86C044C734C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7700" y="10091265"/>
            <a:ext cx="1463836" cy="1483884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5C61CE17-7C96-17FA-5DA5-6E84822133AE}"/>
              </a:ext>
            </a:extLst>
          </p:cNvPr>
          <p:cNvSpPr txBox="1"/>
          <p:nvPr/>
        </p:nvSpPr>
        <p:spPr>
          <a:xfrm>
            <a:off x="2239784" y="10230944"/>
            <a:ext cx="6140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MOVE! is a weight loss program at the VHA incorporating diet, exercise, and behavioral interventions.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8AD059E9-B14C-3AF3-A0ED-EA3C5A27DAE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0778" y="14474199"/>
            <a:ext cx="1168489" cy="1224668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B4350731-0EA9-AB6B-2C98-E67CC97C0BC7}"/>
              </a:ext>
            </a:extLst>
          </p:cNvPr>
          <p:cNvSpPr txBox="1"/>
          <p:nvPr/>
        </p:nvSpPr>
        <p:spPr>
          <a:xfrm>
            <a:off x="2239786" y="13897507"/>
            <a:ext cx="614036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Patients stratified into engagement groups based on number of visits attended (0-1, 2-5, 6-12, 13+). 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BMI, weight loss pharmacotherapy, and bariatric surgery were followed over 5 years.</a:t>
            </a:r>
          </a:p>
        </p:txBody>
      </p:sp>
      <p:pic>
        <p:nvPicPr>
          <p:cNvPr id="12" name="Picture 11" descr="A collage of different colored lines&#10;&#10;Description automatically generated">
            <a:extLst>
              <a:ext uri="{FF2B5EF4-FFF2-40B4-BE49-F238E27FC236}">
                <a16:creationId xmlns:a16="http://schemas.microsoft.com/office/drawing/2014/main" id="{E4F03E77-789A-3FD6-4713-4E16A944A92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34015" y="6012371"/>
            <a:ext cx="8581619" cy="6134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602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17103</TotalTime>
  <Words>645</Words>
  <Application>Microsoft Macintosh PowerPoint</Application>
  <PresentationFormat>Custom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Mahmud, Nadim</dc:creator>
  <cp:lastModifiedBy>Mahmud, Nadim</cp:lastModifiedBy>
  <cp:revision>44</cp:revision>
  <cp:lastPrinted>2024-03-15T21:17:28Z</cp:lastPrinted>
  <dcterms:created xsi:type="dcterms:W3CDTF">2021-11-19T00:48:43Z</dcterms:created>
  <dcterms:modified xsi:type="dcterms:W3CDTF">2025-03-05T04:36:34Z</dcterms:modified>
</cp:coreProperties>
</file>